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7" r:id="rId2"/>
    <p:sldId id="258" r:id="rId3"/>
    <p:sldId id="261" r:id="rId4"/>
    <p:sldId id="334" r:id="rId5"/>
    <p:sldId id="381" r:id="rId6"/>
    <p:sldId id="382" r:id="rId7"/>
    <p:sldId id="347" r:id="rId8"/>
    <p:sldId id="390" r:id="rId9"/>
    <p:sldId id="348" r:id="rId10"/>
    <p:sldId id="391" r:id="rId11"/>
    <p:sldId id="355" r:id="rId12"/>
    <p:sldId id="356" r:id="rId13"/>
    <p:sldId id="353" r:id="rId14"/>
    <p:sldId id="354" r:id="rId15"/>
    <p:sldId id="377" r:id="rId16"/>
    <p:sldId id="357" r:id="rId17"/>
    <p:sldId id="358" r:id="rId18"/>
    <p:sldId id="383" r:id="rId19"/>
    <p:sldId id="378" r:id="rId20"/>
    <p:sldId id="379" r:id="rId21"/>
    <p:sldId id="380" r:id="rId22"/>
    <p:sldId id="359" r:id="rId23"/>
    <p:sldId id="385" r:id="rId24"/>
    <p:sldId id="386" r:id="rId25"/>
    <p:sldId id="360" r:id="rId26"/>
    <p:sldId id="388" r:id="rId27"/>
    <p:sldId id="389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14" r:id="rId39"/>
    <p:sldId id="371" r:id="rId40"/>
    <p:sldId id="372" r:id="rId41"/>
    <p:sldId id="37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 varScale="1">
        <p:scale>
          <a:sx n="86" d="100"/>
          <a:sy n="86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981D0-E514-47AE-8CC5-C70179DD716A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9D004-0297-444A-9403-32D94099D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РЕЗКА МЕТАЛЛА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1. Сущность и способы резки.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2. Инструменты и приспособления, применяемые при резке.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3. Правила выполнения работ при разрезании материалов в зависимости от используемого инструмента и материала, который подвергается разрезанию.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4. Ручной механизированный инструмент.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5. Стационарное оборудование для разрезания металлов.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6. Типичные дефекты при резании металла, причины их появления и способы предупреждения</a:t>
            </a:r>
            <a:r>
              <a:rPr lang="ru-RU" sz="2800" dirty="0" smtClean="0"/>
              <a:t>.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1285860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Учебные вопросы: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6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000" t="9063" r="7000" b="10345"/>
          <a:stretch>
            <a:fillRect/>
          </a:stretch>
        </p:blipFill>
        <p:spPr>
          <a:xfrm>
            <a:off x="0" y="578385"/>
            <a:ext cx="9144000" cy="62796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225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Продолжение </a:t>
            </a:r>
            <a:r>
              <a:rPr lang="en-US" sz="2800" b="1" dirty="0" smtClean="0">
                <a:solidFill>
                  <a:srgbClr val="C00000"/>
                </a:solidFill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</a:rPr>
              <a:t> вопроса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860032" y="1350640"/>
            <a:ext cx="4283968" cy="20005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7. Силовые ножницы: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нож;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винт;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шарнирное звено;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рукоятка с насечкой; 5 - рукоятка с пластмас­совым наконечником;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ось; 7 - рычаг;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шайба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4929198"/>
            <a:ext cx="59401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8. Настольные ручные рычажные ножницы: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основание;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рукоятка;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нож;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стол-нож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00108"/>
            <a:ext cx="43924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266429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225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Продолжение </a:t>
            </a:r>
            <a:r>
              <a:rPr lang="en-US" sz="2800" b="1" dirty="0" smtClean="0">
                <a:solidFill>
                  <a:srgbClr val="C00000"/>
                </a:solidFill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</a:rPr>
              <a:t> вопроса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165229"/>
            <a:ext cx="88204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9. Труборезы: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роликовый: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прижим;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винт;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винтовой рычаг;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скоба;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5 -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кронштейн;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режущие ролики; 7 - труба;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хомутиковый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 в - цепной;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г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резцовый: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нажимной винт;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отрезной резец;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винт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00174"/>
            <a:ext cx="7319736" cy="36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001156" cy="2857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Правила выполнения работ при 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разрезании материалов.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500174"/>
            <a:ext cx="9144000" cy="566124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Основные правила резания металла ножовкой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ru-RU" sz="2800" dirty="0" smtClean="0"/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Перед началом работы необходимо проверить правильность установки и натяжения полотна.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2. Разметку линии реза необходимо производить по всему периметру прутка (полосы, детали) с припуском на последующую обработку 1... 2 мм.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3. Заготовку следует прочно закреплять в тисках.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4. Полосовой и угловой материал следует разрезать по широкой части.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5. В том случае, если длина реза на детали превышает размер от полотна до рамки ножовочного станка, резание необходимо производить полотном, закрепленным перпендикулярно плоскости ножовочного станка (ножовкой с повернутым полотном).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6. Листовой материал следует разрезать непосредственно ножовкой в том случае, если его толщина больше расстояния между тремя зубьями ножовочного полотна. Более тонкий материал для разрезания надо зажимать в тиски между деревянными брусками и разрезать вместе с ними.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42844" y="785794"/>
            <a:ext cx="9144000" cy="638132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lvl="0"/>
            <a:r>
              <a:rPr lang="ru-RU" sz="3100" b="1" dirty="0" smtClean="0">
                <a:latin typeface="Arial" pitchFamily="34" charset="0"/>
                <a:cs typeface="Arial" pitchFamily="34" charset="0"/>
              </a:rPr>
              <a:t>7. Газовую или водопроводную трубу необходимо разрезать, закрепляя ее в трубном прижиме. Тонкостенные трубы при разрезании закреплять в тисках, используя для этого профильные  деревянные прокладки.</a:t>
            </a:r>
          </a:p>
          <a:p>
            <a:pPr lvl="0"/>
            <a:r>
              <a:rPr lang="ru-RU" sz="3100" b="1" dirty="0" smtClean="0">
                <a:latin typeface="Arial" pitchFamily="34" charset="0"/>
                <a:cs typeface="Arial" pitchFamily="34" charset="0"/>
              </a:rPr>
              <a:t>8. При разрезании необходимо соблюдать следующие требования:</a:t>
            </a:r>
          </a:p>
          <a:p>
            <a:pPr lvl="0"/>
            <a:r>
              <a:rPr lang="ru-RU" sz="3100" b="1" dirty="0" smtClean="0">
                <a:latin typeface="Arial" pitchFamily="34" charset="0"/>
                <a:cs typeface="Arial" pitchFamily="34" charset="0"/>
              </a:rPr>
              <a:t>-в начале резания ножовку наклонять от себя на 10... 15°;</a:t>
            </a:r>
          </a:p>
          <a:p>
            <a:pPr lvl="0"/>
            <a:r>
              <a:rPr lang="ru-RU" sz="3100" b="1" dirty="0" smtClean="0">
                <a:latin typeface="Arial" pitchFamily="34" charset="0"/>
                <a:cs typeface="Arial" pitchFamily="34" charset="0"/>
              </a:rPr>
              <a:t>-при резании ножовочное полотно удерживать в горизонтальном положении;</a:t>
            </a:r>
          </a:p>
          <a:p>
            <a:pPr lvl="0"/>
            <a:r>
              <a:rPr lang="ru-RU" sz="3100" b="1" dirty="0" smtClean="0">
                <a:latin typeface="Arial" pitchFamily="34" charset="0"/>
                <a:cs typeface="Arial" pitchFamily="34" charset="0"/>
              </a:rPr>
              <a:t>-в работе использовать не менее трех четвертей длины ножовочного полотна;</a:t>
            </a:r>
          </a:p>
          <a:p>
            <a:pPr lvl="0"/>
            <a:r>
              <a:rPr lang="ru-RU" sz="3100" b="1" dirty="0" smtClean="0">
                <a:latin typeface="Arial" pitchFamily="34" charset="0"/>
                <a:cs typeface="Arial" pitchFamily="34" charset="0"/>
              </a:rPr>
              <a:t>-рабочие движения производить плавно, без рывков, примерно 40... 50 двойных ходов в минуту;</a:t>
            </a:r>
          </a:p>
          <a:p>
            <a:pPr lvl="0"/>
            <a:r>
              <a:rPr lang="ru-RU" sz="3100" b="1" dirty="0" smtClean="0">
                <a:latin typeface="Arial" pitchFamily="34" charset="0"/>
                <a:cs typeface="Arial" pitchFamily="34" charset="0"/>
              </a:rPr>
              <a:t>-в конце разрезания нажатие на ножовку ослабить и поддерживать отрезанную часть рукой.</a:t>
            </a:r>
          </a:p>
          <a:p>
            <a:r>
              <a:rPr lang="ru-RU" sz="3100" b="1" dirty="0" smtClean="0">
                <a:latin typeface="Arial" pitchFamily="34" charset="0"/>
                <a:cs typeface="Arial" pitchFamily="34" charset="0"/>
              </a:rPr>
              <a:t>9.При проверке размера отрезанной части по чертежу отклонение реза от разметочной риски не должно превышать 1 мм в большую сторону.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003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879" t="9006" r="7381" b="9944"/>
          <a:stretch>
            <a:fillRect/>
          </a:stretch>
        </p:blipFill>
        <p:spPr>
          <a:xfrm>
            <a:off x="0" y="445325"/>
            <a:ext cx="9144000" cy="6412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57148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928670"/>
            <a:ext cx="9144000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Правила безопасности труда</a:t>
            </a:r>
          </a:p>
          <a:p>
            <a:r>
              <a:rPr lang="ru-RU" sz="2400" dirty="0" smtClean="0"/>
              <a:t> 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 Запрещается выполнять резание со слабо или чересчур сильно натянутым полотном, так как это может привести к поломке полотна и ранению рук.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 Во избежание поломки полотна и ранения рук при резании не следует сильно нажимать на ножовку вниз.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3. Запрещается пользоваться ножовкой со слабо насаженной или расколотой рукояткой.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4. При сборке ножовочного станка следует использовать штифты, которые плотно, без качки, входят в отверстия головок.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5. При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выкрашивании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зубьев ножовочного полотна работу прекратить и заменить полотно на новое.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6. Во избежание соскакивания рукоятки и ранения рук во время рабочего движения ножовки не ударять передним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торцем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рукоятки о разрезаемую деталь.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500042"/>
            <a:ext cx="3278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Продолжение 3 вопроса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42844" y="928670"/>
            <a:ext cx="9144000" cy="638132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Основные правила резания листового металла толщиной до 0,7 мм ручными ножницами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1. При разметке вырезаемой детали необходимо предусматривать припуск до 0,5 мм на последующую обработку.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2. Разрезание следует производить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острозаточенными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ножницами в рукавицах.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3. Разрезаемый лист располагать строго перпендикулярно лезвиям ножниц.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4. В конце реза не следует сводить ножницы полностью во избежание надрыва металла.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5. Необходимо следить за состоянием оси-винта ножниц. Если ножницы начинают «мять» металл, нужно слегка подтянуть винт.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6. При резании материала толщиной более 0,5 мм (или при затрудненном нажатии на ручки ножниц) необходимо одну из ручек прочно закрепить в тисках.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7. При вырезании детали криволинейной формы, например круга, необходимо соблюдать следующую последовательность действий: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-разметить контур детали и вырезать заготовку прямым резом с припуском 5... 6 мм;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-вырезать деталь по разметке, поворачивая заготовку по часо­вой стрелке.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8. Резание следует производить точно по линии разметки (отклонения допускаются не более 0,5 мм). Максимальная величина «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зареза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» в углах не должна быть более 0,5 мм.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500042"/>
            <a:ext cx="3207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Продолжение 3 вопроса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3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599" t="9143" r="6416" b="8572"/>
          <a:stretch>
            <a:fillRect/>
          </a:stretch>
        </p:blipFill>
        <p:spPr>
          <a:xfrm>
            <a:off x="6159" y="449644"/>
            <a:ext cx="9137841" cy="6408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3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879" t="9006" r="7381" b="9944"/>
          <a:stretch>
            <a:fillRect/>
          </a:stretch>
        </p:blipFill>
        <p:spPr>
          <a:xfrm>
            <a:off x="0" y="445325"/>
            <a:ext cx="9144000" cy="6412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 Сущность и способы резки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643050"/>
            <a:ext cx="9144000" cy="62373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Разрезание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- это операция, связанная с разделением материалов на части с помощью ножовочного полотна, ножниц и другого режущего инструмента. 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В зависимости от применяемого инструмента разрезание может осуществляться со снятием стружки или без снятия.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3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818" t="9006" r="7381" b="9944"/>
          <a:stretch>
            <a:fillRect/>
          </a:stretch>
        </p:blipFill>
        <p:spPr>
          <a:xfrm>
            <a:off x="0" y="527538"/>
            <a:ext cx="9144000" cy="633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3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105" t="8872" r="7272" b="9797"/>
          <a:stretch>
            <a:fillRect/>
          </a:stretch>
        </p:blipFill>
        <p:spPr>
          <a:xfrm>
            <a:off x="-9019" y="476672"/>
            <a:ext cx="9165907" cy="6381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785794"/>
            <a:ext cx="9144000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Основные правила резания листового и полосового        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 Резание необходимо производить в рукавицах во избежание пореза рук.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 Резание значительного по размерам листового материала (более 0,5x0,5 м) следует производить вдвоем (один должен поддерживать лист и продвигать его в направлении «от себя» по нижнему ножу, другой - нажимать на рычаг ножниц).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3.В процессе работы разрезаемый материал (лист, полосу) необходимо располагать строго перпендикулярно плоскости подвижного ножа.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4. В конце каждого реза не следует доводить ножи до полного сжатия во избежание «надрыва» разрезаемого материала.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5. После окончания работы нужно закреплять рычаг ножниц фиксирующим штифтом в нижнем положении.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428604"/>
            <a:ext cx="3207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Продолжение 3 вопроса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6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599" t="9143" r="6416" b="10096"/>
          <a:stretch>
            <a:fillRect/>
          </a:stretch>
        </p:blipFill>
        <p:spPr>
          <a:xfrm>
            <a:off x="0" y="564078"/>
            <a:ext cx="9144000" cy="62939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6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326" t="9359" r="7053" b="9438"/>
          <a:stretch>
            <a:fillRect/>
          </a:stretch>
        </p:blipFill>
        <p:spPr>
          <a:xfrm>
            <a:off x="0" y="501805"/>
            <a:ext cx="9144000" cy="63561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785794"/>
            <a:ext cx="9144000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Основные правила резания труб труборезом</a:t>
            </a:r>
          </a:p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1. Линию реза следует отмечать мелом по всему периметру трубы.</a:t>
            </a:r>
          </a:p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2. Трубу необходимо прочно закреплять в трубном прижиме или тисках. Закрепление трубы в тисках нужно производить с использованием профильных деревянных прокладок. Место реза следует располагать не далее чем 80... 100 мм от губок прижима или тисков.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3.В процессе резания необходимо соблюдать следующие требования:</a:t>
            </a:r>
          </a:p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смазывать место реза;</a:t>
            </a:r>
          </a:p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-следить за перпендикулярностью рукоятки трубореза оси трубы;</a:t>
            </a:r>
          </a:p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-внимательно следить за тем, чтобы режущие диски располагались точно, без перекоса, по линии реза;</a:t>
            </a:r>
          </a:p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-не прикладывать больших усилий при вращении винта рукоятки трубореза для подачи режущих дисков;</a:t>
            </a:r>
          </a:p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-в конце разрезания поддерживать труборез обеими руками; следить за тем, чтобы отрезанный кусок трубы не упал на ноги.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428604"/>
            <a:ext cx="3207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Продолжение 3 вопроса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6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310" t="9284" r="6515" b="8704"/>
          <a:stretch>
            <a:fillRect/>
          </a:stretch>
        </p:blipFill>
        <p:spPr>
          <a:xfrm>
            <a:off x="-1" y="481262"/>
            <a:ext cx="9144001" cy="6376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6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051" t="9241" r="7362" b="9918"/>
          <a:stretch>
            <a:fillRect/>
          </a:stretch>
        </p:blipFill>
        <p:spPr>
          <a:xfrm>
            <a:off x="0" y="527538"/>
            <a:ext cx="9144000" cy="633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Ручной механизированный инструмент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124744"/>
            <a:ext cx="9144000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00240"/>
            <a:ext cx="7892380" cy="294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528638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Механическая ножовка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барабан;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корпус; </a:t>
            </a:r>
          </a:p>
          <a:p>
            <a:pPr marL="0" marR="0" lvl="0" indent="31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палец;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ползун; 5 - скоба; б- ножовочное полотно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Продолжение 4 вопроса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124744"/>
            <a:ext cx="9144000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565689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11. Ручные электровибрационные ножницы: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- эксцентриковый валик;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корпус ножевой головки;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корпус;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скоба; 5 - нижний нож; 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6 -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верхний нож; 7 - рычаг;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8 -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палец;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9 -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шатун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77768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6955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2. ИНСТРУМЕНТЫ И ПРИСПОСОБЛЕНИЯ, ПРИМЕНЯЕМЫЕ    ПРИ РЕЗКЕ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3100" dirty="0" smtClean="0">
              <a:solidFill>
                <a:srgbClr val="C00000"/>
              </a:solidFill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576345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1. Цельный ножовочный станок: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станок;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рукоятка;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штифты;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ножовочное полотно; 5 - головка крепления ножовочного полотна;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натяжной винт с гайкой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35729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Ручные слесарные ножовки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предназначены в основном для разрезания сортового и профильного проката вручную, а также для разрезания толстых листов и полос,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прорезания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пазов и шлицев в головках винтов, обрезания заготовок по контуру и других работ.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214686"/>
            <a:ext cx="641726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 Стационарное оборудование для разрезания металлов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124744"/>
            <a:ext cx="9144000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012160" y="2175829"/>
            <a:ext cx="31318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12. Стационарная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механическая ножовка: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станина;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стол;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тиски;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рама; 5 - хобот;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патрубок системы охлаждения; 7 - электродвигатель;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8 -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сменные насадки</a:t>
            </a: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00240"/>
            <a:ext cx="4318770" cy="3953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Продолжение 5 вопроса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124744"/>
            <a:ext cx="9144000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220072" y="3501008"/>
            <a:ext cx="392392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13. Универсальная дисковая пила: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электродвигатель;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2, 4,5,9-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рукоятки;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кронштейн; б- вертикальная колонка; 7- станина;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8 -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режущий диск</a:t>
            </a: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3534092" cy="381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Продолжение 5 вопроса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124744"/>
            <a:ext cx="9144000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572000" y="4024228"/>
            <a:ext cx="457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14. Маятниковая пила: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- станина;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стол;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режущий диск;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рукоятка; 5 - шкив;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6 -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качающийся хобот; 7 - кронштейн;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опорная планка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28802"/>
            <a:ext cx="3248340" cy="474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Продолжение 5 вопроса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124744"/>
            <a:ext cx="9144000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572000" y="4516672"/>
            <a:ext cx="457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15. Ленточная пила: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1 -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кожух;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маховик;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стол;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станина; 5 - режущее полотно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71612"/>
            <a:ext cx="3676968" cy="480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Продолжение 5 вопроса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124744"/>
            <a:ext cx="9144000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51520" y="5473005"/>
            <a:ext cx="86044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Рис.16. Гильотинные ножницы: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- стол;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гидравлические прижимы;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боковые направляющие;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электрический двигатель; 5 - станина;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6 -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педаль управления; 7 - подставка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79928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Продолжение 5 вопроса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124744"/>
            <a:ext cx="9144000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23528" y="6237312"/>
            <a:ext cx="8604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17. Роликовые ножницы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727280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Продолжение 5 вопроса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124744"/>
            <a:ext cx="9144000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23528" y="6237312"/>
            <a:ext cx="8604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18. Дисковые ножницы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7129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Продолжение 5 вопроса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124744"/>
            <a:ext cx="9144000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23528" y="5780782"/>
            <a:ext cx="86044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19. Вибрационные ножницы: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электродвигатель;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скоба;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упор;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головка скобы;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верхний нож;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6-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нижний нож; 7- стол;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станина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57364"/>
            <a:ext cx="3951890" cy="380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831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5. ТИПИЧНЫЕ ДЕФЕКТЫ ПРИ РЕЗАНИИ МЕТАЛЛА,  ПРИЧИНЫ ИХ ПОЯВЛЕНИЯ И СПОСОБЫ </a:t>
            </a:r>
            <a:r>
              <a:rPr lang="ru-RU" sz="2400" b="1" dirty="0" smtClean="0">
                <a:solidFill>
                  <a:srgbClr val="C00000"/>
                </a:solidFill>
              </a:rPr>
              <a:t>ПРЕДУПРЕЖДЕНИЯ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908721"/>
          <a:ext cx="9143999" cy="6079927"/>
        </p:xfrm>
        <a:graphic>
          <a:graphicData uri="http://schemas.openxmlformats.org/drawingml/2006/table">
            <a:tbl>
              <a:tblPr/>
              <a:tblGrid>
                <a:gridCol w="1524001"/>
                <a:gridCol w="2514600"/>
                <a:gridCol w="381000"/>
                <a:gridCol w="4724398"/>
              </a:tblGrid>
              <a:tr h="262302">
                <a:tc>
                  <a:txBody>
                    <a:bodyPr/>
                    <a:lstStyle/>
                    <a:p>
                      <a:pPr marL="1403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Дефект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55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Причина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49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Способ предупреждения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30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Резание слесарной ножовкой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1510">
                <a:tc>
                  <a:txBody>
                    <a:bodyPr/>
                    <a:lstStyle/>
                    <a:p>
                      <a:pPr marR="1860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Перекос реза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Слабо </a:t>
                      </a:r>
                      <a:r>
                        <a:rPr lang="ru-RU" sz="16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натяну</a:t>
                      </a:r>
                      <a:r>
                        <a:rPr lang="ru-RU" sz="16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 </a:t>
                      </a:r>
                      <a:r>
                        <a:rPr lang="ru-RU" sz="16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полотно. </a:t>
                      </a:r>
                      <a:r>
                        <a:rPr lang="ru-RU" sz="16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Резание </a:t>
                      </a:r>
                      <a:r>
                        <a:rPr lang="ru-RU" sz="16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</a:t>
                      </a:r>
                      <a:r>
                        <a:rPr lang="ru-RU" sz="16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водилось по</a:t>
                      </a:r>
                      <a:r>
                        <a:rPr lang="ru-RU" sz="1600" b="1" spc="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перек </a:t>
                      </a:r>
                      <a:r>
                        <a:rPr lang="ru-RU" sz="1600" b="1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полосы </a:t>
                      </a:r>
                      <a:r>
                        <a:rPr lang="ru-RU" sz="16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или полки </a:t>
                      </a:r>
                      <a:r>
                        <a:rPr lang="ru-RU" sz="16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угольника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113030"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Натянуть полотно таким образом, чтобы оно туго поддавалось нажатию пальцем </a:t>
                      </a:r>
                      <a:r>
                        <a:rPr lang="ru-RU" sz="16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сбоку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113030"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68494"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Выкроши-</a:t>
                      </a:r>
                      <a:r>
                        <a:rPr lang="ru-RU" sz="1600" b="1" spc="1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вание</a:t>
                      </a:r>
                      <a:r>
                        <a:rPr lang="ru-RU" sz="1600" b="1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spc="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зубь</a:t>
                      </a:r>
                      <a:r>
                        <a:rPr lang="ru-RU" sz="16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ев </a:t>
                      </a:r>
                      <a:r>
                        <a:rPr lang="ru-RU" sz="16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полотна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9850"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Неправиль</a:t>
                      </a:r>
                      <a:r>
                        <a:rPr lang="ru-RU" sz="16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ный </a:t>
                      </a:r>
                      <a:r>
                        <a:rPr lang="ru-RU" sz="16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подбор </a:t>
                      </a:r>
                      <a:r>
                        <a:rPr lang="ru-RU" sz="16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полотна. </a:t>
                      </a:r>
                      <a:r>
                        <a:rPr lang="ru-RU" sz="16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</a:t>
                      </a:r>
                      <a:r>
                        <a:rPr lang="ru-RU" sz="16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фект полот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полотно </a:t>
                      </a:r>
                      <a:r>
                        <a:rPr lang="ru-RU" sz="16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перекалено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Полотно следует подбирать таким образом, </a:t>
                      </a:r>
                      <a:r>
                        <a:rPr lang="ru-RU" sz="16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чтобы шаг зубьев был не более половины </a:t>
                      </a:r>
                      <a:r>
                        <a:rPr lang="ru-RU" sz="16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толщины заготовки, т.е. чтобы в работе </a:t>
                      </a:r>
                      <a:r>
                        <a:rPr lang="ru-RU" sz="16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участвовало два-три зуба. Вязкие металлы </a:t>
                      </a:r>
                      <a:r>
                        <a:rPr lang="ru-RU" sz="16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(алюминий и его сплавы) резать полотнами с более мелким зубом, тонкий материал </a:t>
                      </a:r>
                      <a:r>
                        <a:rPr lang="ru-RU" sz="16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ru-RU" sz="16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креплять </a:t>
                      </a:r>
                      <a:r>
                        <a:rPr lang="ru-RU" sz="16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между деревянными брусками и </a:t>
                      </a:r>
                      <a:r>
                        <a:rPr lang="ru-RU" sz="16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разрезать вместе с ними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4673">
                <a:tc>
                  <a:txBody>
                    <a:bodyPr/>
                    <a:lstStyle/>
                    <a:p>
                      <a:pPr marR="167640"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4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Поломка </a:t>
                      </a:r>
                      <a:r>
                        <a:rPr lang="ru-RU" sz="1600" b="1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полотна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Сильное </a:t>
                      </a:r>
                      <a:r>
                        <a:rPr lang="ru-RU" sz="16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нажатие </a:t>
                      </a:r>
                      <a:r>
                        <a:rPr lang="ru-RU" sz="16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но­</a:t>
                      </a:r>
                      <a:r>
                        <a:rPr lang="ru-RU" sz="16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жовку. Слабое </a:t>
                      </a:r>
                      <a:r>
                        <a:rPr lang="ru-RU" sz="16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натяжение </a:t>
                      </a:r>
                      <a:r>
                        <a:rPr lang="ru-RU" sz="16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</a:t>
                      </a:r>
                      <a:r>
                        <a:rPr lang="ru-RU" sz="1600" b="1" spc="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лотна</a:t>
                      </a:r>
                      <a:r>
                        <a:rPr lang="ru-RU" sz="1600" b="1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600" b="1" spc="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Полот</a:t>
                      </a:r>
                      <a:r>
                        <a:rPr lang="ru-RU" sz="16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 </a:t>
                      </a:r>
                      <a:r>
                        <a:rPr lang="ru-RU" sz="16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перетянуто. </a:t>
                      </a:r>
                      <a:r>
                        <a:rPr lang="ru-RU" sz="16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Неравномер</a:t>
                      </a:r>
                      <a:r>
                        <a:rPr lang="ru-RU" sz="1600" b="1" spc="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ное </a:t>
                      </a:r>
                      <a:r>
                        <a:rPr lang="ru-RU" sz="1600" b="1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движение </a:t>
                      </a:r>
                      <a:r>
                        <a:rPr lang="ru-RU" sz="16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ножовкой при </a:t>
                      </a:r>
                      <a:r>
                        <a:rPr lang="ru-RU" sz="16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резании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Ослабить вертикальное (поперечное) на­жатие на ножовку, особенно при работе </a:t>
                      </a:r>
                      <a:r>
                        <a:rPr lang="ru-RU" sz="16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новым, а также сильно натянутым </a:t>
                      </a:r>
                      <a:r>
                        <a:rPr lang="ru-RU" sz="16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полот</a:t>
                      </a:r>
                      <a:r>
                        <a:rPr lang="ru-RU" sz="16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ном</a:t>
                      </a:r>
                      <a:r>
                        <a:rPr lang="ru-RU" sz="16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Ослаблять нажатие на ножовку в конце реза. Движения ножовкой </a:t>
                      </a:r>
                      <a:r>
                        <a:rPr lang="ru-RU" sz="16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произ</a:t>
                      </a:r>
                      <a:r>
                        <a:rPr lang="ru-RU" sz="16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водить </a:t>
                      </a:r>
                      <a:r>
                        <a:rPr lang="ru-RU" sz="16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плавно, без рывков. Не пытаться </a:t>
                      </a:r>
                      <a:r>
                        <a:rPr lang="ru-RU" sz="16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исправлять перекос реза перекосом </a:t>
                      </a:r>
                      <a:r>
                        <a:rPr lang="ru-RU" sz="16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ножов</a:t>
                      </a:r>
                      <a:r>
                        <a:rPr lang="ru-RU" sz="16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</a:t>
                      </a:r>
                      <a:r>
                        <a:rPr lang="ru-RU" sz="16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Если полотно тупое, то необходимо </a:t>
                      </a:r>
                      <a:r>
                        <a:rPr lang="ru-RU" sz="16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заменить его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880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Продолжение 6 вопроса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8424936" cy="5766176"/>
        </p:xfrm>
        <a:graphic>
          <a:graphicData uri="http://schemas.openxmlformats.org/drawingml/2006/table">
            <a:tbl>
              <a:tblPr/>
              <a:tblGrid>
                <a:gridCol w="2039598"/>
                <a:gridCol w="3066151"/>
                <a:gridCol w="3319187"/>
              </a:tblGrid>
              <a:tr h="50837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Резание ручными ножницами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3797">
                <a:tc>
                  <a:txBody>
                    <a:bodyPr/>
                    <a:lstStyle/>
                    <a:p>
                      <a:pPr marR="39370"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реза</a:t>
                      </a:r>
                      <a:r>
                        <a:rPr lang="ru-RU" sz="20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нии листо</a:t>
                      </a:r>
                      <a:r>
                        <a:rPr lang="ru-RU" sz="20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вого мате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риала нож</a:t>
                      </a:r>
                      <a:r>
                        <a:rPr lang="ru-RU" sz="20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ницы </a:t>
                      </a:r>
                      <a:r>
                        <a:rPr lang="ru-RU" sz="20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мнут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его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Тупые </a:t>
                      </a:r>
                      <a:r>
                        <a:rPr lang="ru-RU" sz="20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ножни</a:t>
                      </a:r>
                      <a:r>
                        <a:rPr lang="ru-RU" sz="2000" b="1" spc="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цы</a:t>
                      </a:r>
                      <a:r>
                        <a:rPr lang="ru-RU" sz="2000" b="1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Ослаблен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шарнир 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нож</a:t>
                      </a:r>
                      <a:r>
                        <a:rPr lang="ru-RU" sz="2000" b="1" spc="-5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ниц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Резание производить только </a:t>
                      </a:r>
                      <a:r>
                        <a:rPr lang="ru-RU" sz="2000" b="1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острозато</a:t>
                      </a:r>
                      <a:r>
                        <a:rPr lang="ru-RU" sz="2000" b="1" spc="-2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ченными</a:t>
                      </a: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ножницами. Перед началом резан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ия проверить и, если необходимо, 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подтя</a:t>
                      </a:r>
                      <a:r>
                        <a:rPr lang="ru-RU" sz="20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нуть </a:t>
                      </a: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шарнир ножниц так, чтобы </a:t>
                      </a:r>
                      <a:r>
                        <a:rPr lang="ru-RU" sz="20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раздвига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ние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ручек производилось плавно, без 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заеда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ний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качки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8427">
                <a:tc>
                  <a:txBody>
                    <a:bodyPr/>
                    <a:lstStyle/>
                    <a:p>
                      <a:pPr indent="-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«Надрывы» при резании листового металла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Несоблюде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ние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правил </a:t>
                      </a: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резания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 время работы ножницами следить, что­</a:t>
                      </a: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бы лезвия ножниц не сходились полностью,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так как это приводит к «надрывам» 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метал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ла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конце реза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25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Продолжение </a:t>
            </a:r>
            <a:r>
              <a:rPr lang="en-US" sz="2800" b="1" dirty="0" smtClean="0">
                <a:solidFill>
                  <a:srgbClr val="C00000"/>
                </a:solidFill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</a:rPr>
              <a:t> вопроса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508104" y="2564904"/>
            <a:ext cx="3635896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2. Раздвижной ножовочный станок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57298"/>
            <a:ext cx="46050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89040"/>
            <a:ext cx="69847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28638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Ножовочное полотно: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— геометрические параметры ножовочного полотна: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γ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— передний угол;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α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задний угол;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угол заострения;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δ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угол резания;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разводка по зубу;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- разводка по полотну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880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Продолжение 6 вопроса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946244"/>
          <a:ext cx="8640960" cy="5911756"/>
        </p:xfrm>
        <a:graphic>
          <a:graphicData uri="http://schemas.openxmlformats.org/drawingml/2006/table">
            <a:tbl>
              <a:tblPr/>
              <a:tblGrid>
                <a:gridCol w="2232248"/>
                <a:gridCol w="3004418"/>
                <a:gridCol w="3404294"/>
              </a:tblGrid>
              <a:tr h="408634">
                <a:tc>
                  <a:txBody>
                    <a:bodyPr/>
                    <a:lstStyle/>
                    <a:p>
                      <a:pPr marL="143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4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Дефект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Причина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8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Способ предупреждения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8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Отступле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ние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 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</a:t>
                      </a:r>
                      <a:r>
                        <a:rPr lang="ru-RU" sz="1800" b="1" spc="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нии размет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реза</a:t>
                      </a:r>
                      <a:r>
                        <a:rPr lang="ru-RU" sz="1800" b="1" spc="-3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нии </a:t>
                      </a:r>
                      <a:r>
                        <a:rPr lang="ru-RU" sz="1800" b="1" spc="-3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электро</a:t>
                      </a:r>
                      <a:r>
                        <a:rPr lang="ru-RU" sz="1800" b="1" spc="-2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вибрацисн</a:t>
                      </a:r>
                      <a:r>
                        <a:rPr lang="ru-RU" sz="1800" b="1" spc="-4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ными</a:t>
                      </a:r>
                      <a:r>
                        <a:rPr lang="ru-RU" sz="1800" b="1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spc="-4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нож</a:t>
                      </a:r>
                      <a:r>
                        <a:rPr lang="ru-RU" sz="1800" b="1" spc="-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ницами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19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Несоблюде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ние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правил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резания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 резании листового материала больших размеров (более 500x500 мм) лист задней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кромкой упереть в какой-либо упор и 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резание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производить перемещением (пода­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чей) ножниц. При вырезании заготовок с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криволинейными контурами (особенно при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небольших размерах заготовок) подачу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производить передвижением заготовки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7506">
                <a:tc>
                  <a:txBody>
                    <a:bodyPr/>
                    <a:lstStyle/>
                    <a:p>
                      <a:pPr marR="210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Ранение </a:t>
                      </a:r>
                      <a:r>
                        <a:rPr lang="ru-RU" sz="1800" b="1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рук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3505"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Работа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изводилась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без рукавиц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Работать ножницами следует только в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бре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зентовых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рукавицах (прежде всего на левой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руке, поддерживающей разрезаемый лист)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880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Продолжение 6 вопроса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548680"/>
          <a:ext cx="8712968" cy="6048671"/>
        </p:xfrm>
        <a:graphic>
          <a:graphicData uri="http://schemas.openxmlformats.org/drawingml/2006/table">
            <a:tbl>
              <a:tblPr/>
              <a:tblGrid>
                <a:gridCol w="2109328"/>
                <a:gridCol w="2499184"/>
                <a:gridCol w="4104456"/>
              </a:tblGrid>
              <a:tr h="372528">
                <a:tc gridSpan="3">
                  <a:txBody>
                    <a:bodyPr/>
                    <a:lstStyle/>
                    <a:p>
                      <a:pPr marL="1286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Резание труб труборезом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466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Грубые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диры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мес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тах закреп</a:t>
                      </a:r>
                      <a:r>
                        <a:rPr lang="ru-RU" sz="18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ления </a:t>
                      </a:r>
                      <a:r>
                        <a:rPr lang="ru-RU" sz="18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трубы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46050"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Нарушение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правил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ru-RU" sz="18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крепления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труб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Прочно закреплять трубу в трубном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прижи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чтобы она не проворачивалась в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цессе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резания. При закреплении трубы в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тисках использовать деревянные прокладки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3677">
                <a:tc>
                  <a:txBody>
                    <a:bodyPr/>
                    <a:lstStyle/>
                    <a:p>
                      <a:pPr marR="27305" indent="-88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4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«Рваный»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торец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отре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занной </a:t>
                      </a:r>
                      <a:r>
                        <a:rPr lang="ru-RU" sz="1800" b="1" spc="-4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трубы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785"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Несоблюде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ние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правил резания труб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Точно устанавливать диски трубореза по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разметочным меткам. Внимательно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следить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процессе резания за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перпендикулярностью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рукоятки трубореза к оси трубы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(при этом условии режущие диски 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труборе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смещаются и линия реза не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перекаши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вается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). При каждом повороте трубореза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поджимать его винт не более чем на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поло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вину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оборота. Обильно смазывать оси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режущих дисков и места реза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3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012" t="7859" r="6617" b="10413"/>
          <a:stretch>
            <a:fillRect/>
          </a:stretch>
        </p:blipFill>
        <p:spPr>
          <a:xfrm>
            <a:off x="0" y="512548"/>
            <a:ext cx="9144000" cy="6339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3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105" t="8872" r="7272" b="9797"/>
          <a:stretch>
            <a:fillRect/>
          </a:stretch>
        </p:blipFill>
        <p:spPr>
          <a:xfrm>
            <a:off x="1" y="491925"/>
            <a:ext cx="9144000" cy="63660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225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Продолжение </a:t>
            </a:r>
            <a:r>
              <a:rPr lang="en-US" sz="2800" b="1" dirty="0" smtClean="0">
                <a:solidFill>
                  <a:srgbClr val="C00000"/>
                </a:solidFill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</a:rPr>
              <a:t> вопроса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79512" y="5949280"/>
            <a:ext cx="8712968" cy="7694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4. Ножницы ручные: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правые;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с криволинейными лезвиями; в - пальцевые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83529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07154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Ручные ножницы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(рис. 4) бывают правыми и левыми. У пра­вых ножниц скос на режущей части на каждой из половин находится с правой стороны, а у левых - с левой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6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895" t="8865" r="6545" b="8745"/>
          <a:stretch>
            <a:fillRect/>
          </a:stretch>
        </p:blipFill>
        <p:spPr>
          <a:xfrm>
            <a:off x="-1" y="476672"/>
            <a:ext cx="9150584" cy="6381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225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Продолжение </a:t>
            </a:r>
            <a:r>
              <a:rPr lang="en-US" sz="2800" b="1" dirty="0" smtClean="0">
                <a:solidFill>
                  <a:srgbClr val="C00000"/>
                </a:solidFill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</a:rPr>
              <a:t> вопроса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364088" y="1412195"/>
            <a:ext cx="3779912" cy="1877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5. Геометрические параметры лезвий ножниц: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- задний угол;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угол заострения;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φ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угол между лезвиями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42984"/>
            <a:ext cx="4821116" cy="264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70567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14678" y="6072206"/>
            <a:ext cx="4312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6.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Стуловые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ножницы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1118</TotalTime>
  <Words>1842</Words>
  <Application>Microsoft Office PowerPoint</Application>
  <PresentationFormat>Экран (4:3)</PresentationFormat>
  <Paragraphs>203</Paragraphs>
  <Slides>41</Slides>
  <Notes>41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Городская</vt:lpstr>
      <vt:lpstr> РЕЗКА МЕТАЛЛА</vt:lpstr>
      <vt:lpstr>     1.  Сущность и способы резки</vt:lpstr>
      <vt:lpstr>     2. ИНСТРУМЕНТЫ И ПРИСПОСОБЛЕНИЯ, ПРИМЕНЯЕМЫЕ    ПРИ РЕЗКЕ   </vt:lpstr>
      <vt:lpstr>Продолжение 2 вопроса</vt:lpstr>
      <vt:lpstr>Слайд 5</vt:lpstr>
      <vt:lpstr>Слайд 6</vt:lpstr>
      <vt:lpstr>Продолжение 2 вопроса</vt:lpstr>
      <vt:lpstr>Слайд 8</vt:lpstr>
      <vt:lpstr>Продолжение 2 вопроса</vt:lpstr>
      <vt:lpstr>Слайд 10</vt:lpstr>
      <vt:lpstr>Продолжение 2 вопроса</vt:lpstr>
      <vt:lpstr>Продолжение 2 вопроса</vt:lpstr>
      <vt:lpstr>  Правила выполнения работ при    разрезании материалов. </vt:lpstr>
      <vt:lpstr>    </vt:lpstr>
      <vt:lpstr>Слайд 15</vt:lpstr>
      <vt:lpstr>    </vt:lpstr>
      <vt:lpstr>    </vt:lpstr>
      <vt:lpstr>Слайд 18</vt:lpstr>
      <vt:lpstr>Слайд 19</vt:lpstr>
      <vt:lpstr>Слайд 20</vt:lpstr>
      <vt:lpstr>Слайд 21</vt:lpstr>
      <vt:lpstr>    </vt:lpstr>
      <vt:lpstr>Слайд 23</vt:lpstr>
      <vt:lpstr>Слайд 24</vt:lpstr>
      <vt:lpstr>    </vt:lpstr>
      <vt:lpstr>Слайд 26</vt:lpstr>
      <vt:lpstr>Слайд 27</vt:lpstr>
      <vt:lpstr>     4. Ручной механизированный инструмент</vt:lpstr>
      <vt:lpstr>    Продолжение 4 вопроса</vt:lpstr>
      <vt:lpstr>     5. Стационарное оборудование для разрезания металлов</vt:lpstr>
      <vt:lpstr>     Продолжение 5 вопроса</vt:lpstr>
      <vt:lpstr>     Продолжение 5 вопроса</vt:lpstr>
      <vt:lpstr>     Продолжение 5 вопроса</vt:lpstr>
      <vt:lpstr>     Продолжение 5 вопроса</vt:lpstr>
      <vt:lpstr>     Продолжение 5 вопроса</vt:lpstr>
      <vt:lpstr>     Продолжение 5 вопроса</vt:lpstr>
      <vt:lpstr>     Продолжение 5 вопроса</vt:lpstr>
      <vt:lpstr>  5. ТИПИЧНЫЕ ДЕФЕКТЫ ПРИ РЕЗАНИИ МЕТАЛЛА,  ПРИЧИНЫ ИХ ПОЯВЛЕНИЯ И СПОСОБЫ ПРЕДУПРЕЖДЕНИЯ</vt:lpstr>
      <vt:lpstr>   Продолжение 6 вопроса</vt:lpstr>
      <vt:lpstr>   Продолжение 6 вопроса</vt:lpstr>
      <vt:lpstr>   Продолжение 6 вопроса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Пользователь Windows</cp:lastModifiedBy>
  <cp:revision>110</cp:revision>
  <dcterms:created xsi:type="dcterms:W3CDTF">2011-07-14T12:34:11Z</dcterms:created>
  <dcterms:modified xsi:type="dcterms:W3CDTF">2023-02-02T18:03:38Z</dcterms:modified>
</cp:coreProperties>
</file>